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3" r:id="rId3"/>
    <p:sldId id="285" r:id="rId4"/>
    <p:sldId id="286" r:id="rId5"/>
    <p:sldId id="289" r:id="rId6"/>
    <p:sldId id="257" r:id="rId7"/>
    <p:sldId id="287" r:id="rId8"/>
    <p:sldId id="288" r:id="rId9"/>
    <p:sldId id="290" r:id="rId10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6EE59-55BD-419F-8737-CDB34C1B394E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CAB90-E138-4E94-AEE0-D0400DBBA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907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CA5C7-FED7-4C64-B35C-AA1D056F11B5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FD22B-B668-43CE-AE63-FADAFF618B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828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485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Seen through these</a:t>
            </a:r>
            <a:r>
              <a:rPr lang="en-GB" baseline="0" dirty="0"/>
              <a:t> changes – some challenging times for patients and staff alike. </a:t>
            </a:r>
          </a:p>
          <a:p>
            <a:r>
              <a:rPr lang="en-GB" baseline="0" dirty="0"/>
              <a:t>Most notable in last 12 months – expand </a:t>
            </a:r>
            <a:r>
              <a:rPr lang="en-GB" baseline="0" dirty="0" err="1"/>
              <a:t>bkgnd</a:t>
            </a:r>
            <a:r>
              <a:rPr lang="en-GB" baseline="0" dirty="0"/>
              <a:t> – but last 5m more positive – hard work to make up for 18+months on significant </a:t>
            </a:r>
            <a:r>
              <a:rPr lang="en-GB" baseline="0" dirty="0" err="1"/>
              <a:t>changs</a:t>
            </a:r>
            <a:r>
              <a:rPr lang="en-GB" baseline="0" dirty="0"/>
              <a:t>/</a:t>
            </a:r>
            <a:r>
              <a:rPr lang="en-GB" baseline="0" dirty="0" err="1"/>
              <a:t>diffiuculties</a:t>
            </a:r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FD22B-B668-43CE-AE63-FADAFF618B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51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CB8AF7B-FD18-459E-9E5B-2305DFBA7506}" type="datetimeFigureOut">
              <a:rPr lang="en-GB" smtClean="0"/>
              <a:t>13/07/2017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52D4591-0E02-405F-ACAE-1FB263290A6B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hsdirect.wales.nhs.uk/encyclopaedia/c/article/cold,commo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hsdirect.wales.nhs.uk/encyclopaedia/s/article/sorethroa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hsdirect.wales.nhs.uk/encyclopaedia/k/article/kidneyinfectio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hsdirect.wales.nhs.uk/encyclopaedia/m/article/meningitis/" TargetMode="External"/><Relationship Id="rId4" Type="http://schemas.openxmlformats.org/officeDocument/2006/relationships/hyperlink" Target="http://www.nhsdirect.wales.nhs.uk/encyclopaedia/p/article/pneumonia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Pearl Medical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 err="1"/>
              <a:t>Washwood</a:t>
            </a:r>
            <a:r>
              <a:rPr lang="en-GB" dirty="0"/>
              <a:t> Heath</a:t>
            </a:r>
          </a:p>
          <a:p>
            <a:r>
              <a:rPr lang="en-GB" dirty="0"/>
              <a:t>Birmingham South Central CCG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102"/>
            <a:ext cx="9144000" cy="6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6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Antibiotics are important medicines used to treat infections caused by </a:t>
            </a:r>
            <a:r>
              <a:rPr lang="en-GB" dirty="0" smtClean="0"/>
              <a:t>bacteria</a:t>
            </a:r>
            <a:r>
              <a:rPr lang="en-GB" dirty="0"/>
              <a:t> </a:t>
            </a:r>
            <a:r>
              <a:rPr lang="en-GB" dirty="0" smtClean="0"/>
              <a:t>e.g. amoxicillin, erythromycin etc. </a:t>
            </a:r>
          </a:p>
          <a:p>
            <a:pPr fontAlgn="base"/>
            <a:r>
              <a:rPr lang="en-GB" dirty="0"/>
              <a:t>Bacteria can adapt and ﬁnd ways to survive the effects of an antibiotic. They become "antibiotic resistant", meaning that the antibiotic no longer works.</a:t>
            </a:r>
          </a:p>
          <a:p>
            <a:r>
              <a:rPr lang="en-GB" dirty="0"/>
              <a:t>The more we use antibiotics, the greater the chance that bacteria will become resistant to them so that they no longer work on our infections.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</a:t>
            </a:r>
            <a:r>
              <a:rPr lang="en-GB" b="1" dirty="0"/>
              <a:t>are antibiotics?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041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hlinkClick r:id="rId3"/>
              </a:rPr>
              <a:t>All colds</a:t>
            </a:r>
            <a:r>
              <a:rPr lang="en-GB" dirty="0"/>
              <a:t> and most coughs and </a:t>
            </a:r>
            <a:r>
              <a:rPr lang="en-GB" dirty="0">
                <a:hlinkClick r:id="rId4"/>
              </a:rPr>
              <a:t>sore throats</a:t>
            </a:r>
            <a:r>
              <a:rPr lang="en-GB" dirty="0"/>
              <a:t> are caused by viruses and generally these will get better on their own</a:t>
            </a:r>
            <a:r>
              <a:rPr lang="en-GB" dirty="0" smtClean="0"/>
              <a:t>.</a:t>
            </a:r>
          </a:p>
          <a:p>
            <a:r>
              <a:rPr lang="en-GB" dirty="0"/>
              <a:t>Antibiotics do not work against infections caused by viruses. Viral infections are also much more common than bacterial infections.</a:t>
            </a: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do patients expect antibiotics for?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35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/>
              <a:t>Antibiotics should only be taken when prescribed by a health professional. Your doctor will only prescribe antibiotics when you need them, for example for a </a:t>
            </a:r>
            <a:r>
              <a:rPr lang="en-GB" dirty="0">
                <a:hlinkClick r:id="rId3"/>
              </a:rPr>
              <a:t>kidney infection</a:t>
            </a:r>
            <a:r>
              <a:rPr lang="en-GB" dirty="0"/>
              <a:t> or </a:t>
            </a:r>
            <a:r>
              <a:rPr lang="en-GB" dirty="0">
                <a:hlinkClick r:id="rId4"/>
              </a:rPr>
              <a:t>pneumonia</a:t>
            </a:r>
            <a:r>
              <a:rPr lang="en-GB" dirty="0" smtClean="0"/>
              <a:t>.</a:t>
            </a:r>
          </a:p>
          <a:p>
            <a:pPr fontAlgn="base"/>
            <a:r>
              <a:rPr lang="en-GB" dirty="0"/>
              <a:t>Antibiotics may be lifesaving for infections such as </a:t>
            </a:r>
            <a:r>
              <a:rPr lang="en-GB" dirty="0">
                <a:hlinkClick r:id="rId5"/>
              </a:rPr>
              <a:t>meningitis</a:t>
            </a:r>
            <a:r>
              <a:rPr lang="en-GB" dirty="0"/>
              <a:t>. By not using them unnecessarily, they're more likely to work when we do need them.</a:t>
            </a:r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So when will I be prescribed antibiotics?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64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 smtClean="0"/>
              <a:t>Allergic reactions e.g. rash or wheezing are experienced by </a:t>
            </a:r>
            <a:r>
              <a:rPr lang="en-GB" sz="3600" b="1" dirty="0" smtClean="0">
                <a:solidFill>
                  <a:srgbClr val="FF0000"/>
                </a:solidFill>
              </a:rPr>
              <a:t>1 in 15 </a:t>
            </a:r>
            <a:r>
              <a:rPr lang="en-GB" dirty="0" smtClean="0"/>
              <a:t>people</a:t>
            </a:r>
          </a:p>
          <a:p>
            <a:r>
              <a:rPr lang="en-GB" dirty="0" smtClean="0"/>
              <a:t>Side effects such as diarrhoea, nausea, vomiting or thrush experienced by </a:t>
            </a:r>
            <a:r>
              <a:rPr lang="en-GB" sz="3600" b="1" dirty="0">
                <a:solidFill>
                  <a:srgbClr val="FF0000"/>
                </a:solidFill>
              </a:rPr>
              <a:t>1 in 10 </a:t>
            </a:r>
            <a:r>
              <a:rPr lang="en-GB" dirty="0" smtClean="0"/>
              <a:t>people.  </a:t>
            </a:r>
          </a:p>
          <a:p>
            <a:r>
              <a:rPr lang="en-GB" dirty="0" smtClean="0"/>
              <a:t>Antibiotic resistance (as antibiotics are losing their effectiveness at an increasing rate)</a:t>
            </a:r>
          </a:p>
          <a:p>
            <a:r>
              <a:rPr lang="en-GB" dirty="0" smtClean="0"/>
              <a:t>Some of the above mentioned problems are so serious that they may result in hospital admission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What are the problems with antibiotics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416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en-GB" dirty="0"/>
              <a:t>Antibiotic resistance is an everyday problem in all hospitals across England and Europe</a:t>
            </a:r>
            <a:r>
              <a:rPr lang="en-GB" dirty="0" smtClean="0"/>
              <a:t>.</a:t>
            </a:r>
            <a:endParaRPr lang="en-GB" dirty="0" smtClean="0"/>
          </a:p>
          <a:p>
            <a:r>
              <a:rPr lang="en-GB" dirty="0" smtClean="0"/>
              <a:t>Without effective antibiotics many routine treatment will become increasingly dangerous.</a:t>
            </a:r>
          </a:p>
          <a:p>
            <a:r>
              <a:rPr lang="en-GB" dirty="0" smtClean="0"/>
              <a:t>Setting broken bones, basic operations, even chemotherapy and animal health all rely on access to antibiotics that work.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+mn-lt"/>
                <a:cs typeface="Arial" panose="020B0604020202020204" pitchFamily="34" charset="0"/>
              </a:rPr>
              <a:t>Why is antibiotic resistance relevant to you?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851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dirty="0"/>
              <a:t>Don’t ask for </a:t>
            </a:r>
            <a:r>
              <a:rPr lang="en-GB" dirty="0" smtClean="0"/>
              <a:t>antibiotics routinely for coughs and colds. </a:t>
            </a:r>
          </a:p>
          <a:p>
            <a:r>
              <a:rPr lang="en-GB" dirty="0" smtClean="0"/>
              <a:t>Consider </a:t>
            </a:r>
            <a:r>
              <a:rPr lang="en-GB" dirty="0"/>
              <a:t>alternatives by asking your GP or pharmacist about over-the-counter remedies that can help in the first instance</a:t>
            </a:r>
            <a:r>
              <a:rPr lang="en-GB" dirty="0" smtClean="0"/>
              <a:t>.</a:t>
            </a:r>
          </a:p>
          <a:p>
            <a:r>
              <a:rPr lang="en-GB" dirty="0" smtClean="0"/>
              <a:t>Take plenty of fluids and have rest.  Take paracetamol if necessary.</a:t>
            </a:r>
          </a:p>
          <a:p>
            <a:pPr fontAlgn="base"/>
            <a:r>
              <a:rPr lang="en-GB" dirty="0"/>
              <a:t>You should use antibiotics only when it’s appropriate to do so. Take antibiotics exactly as </a:t>
            </a:r>
            <a:r>
              <a:rPr lang="en-GB" dirty="0" smtClean="0"/>
              <a:t>prescribed. Do not skip doses take at regular intervals and </a:t>
            </a:r>
            <a:r>
              <a:rPr lang="en-GB" dirty="0"/>
              <a:t>never save them for future use and never share them with others</a:t>
            </a:r>
            <a:r>
              <a:rPr lang="en-GB" dirty="0" smtClean="0"/>
              <a:t>.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What can I do about antibiotic resistance?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1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25,000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dirty="0" smtClean="0"/>
              <a:t>die each year across Europe from infections resistant to antibiotic</a:t>
            </a:r>
          </a:p>
          <a:p>
            <a:r>
              <a:rPr lang="en-GB" sz="3600" b="1" dirty="0">
                <a:solidFill>
                  <a:srgbClr val="FF0000"/>
                </a:solidFill>
              </a:rPr>
              <a:t>10% </a:t>
            </a:r>
            <a:r>
              <a:rPr lang="en-GB" dirty="0" smtClean="0"/>
              <a:t>of sore throats and </a:t>
            </a:r>
            <a:r>
              <a:rPr lang="en-GB" sz="3600" b="1" dirty="0">
                <a:solidFill>
                  <a:srgbClr val="FF0000"/>
                </a:solidFill>
              </a:rPr>
              <a:t>20% </a:t>
            </a:r>
            <a:r>
              <a:rPr lang="en-GB" dirty="0" smtClean="0"/>
              <a:t>of acute sinusitis benefit from antibiotic treatment but the prescription rates are much higher than this</a:t>
            </a:r>
          </a:p>
          <a:p>
            <a:r>
              <a:rPr lang="en-GB" sz="3600" b="1" dirty="0">
                <a:solidFill>
                  <a:srgbClr val="FF0000"/>
                </a:solidFill>
              </a:rPr>
              <a:t>€1.5 billion </a:t>
            </a:r>
            <a:r>
              <a:rPr lang="en-GB" dirty="0" smtClean="0"/>
              <a:t>is the annual EU wide cost of healthcare expenses and lost productivity due to antibiotic resistant bacteria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Antibiotic resistance in numbers</a:t>
            </a:r>
            <a:endParaRPr lang="en-GB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77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573016"/>
            <a:ext cx="6400800" cy="1473200"/>
          </a:xfrm>
        </p:spPr>
        <p:txBody>
          <a:bodyPr>
            <a:normAutofit/>
          </a:bodyPr>
          <a:lstStyle/>
          <a:p>
            <a:r>
              <a:rPr lang="en-GB" sz="7200" dirty="0" smtClean="0"/>
              <a:t>Q&amp; A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790090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948</TotalTime>
  <Words>653</Words>
  <Application>Microsoft Office PowerPoint</Application>
  <PresentationFormat>On-screen Show (4:3)</PresentationFormat>
  <Paragraphs>53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Pearl Medical Practice</vt:lpstr>
      <vt:lpstr>What are antibiotics?</vt:lpstr>
      <vt:lpstr>What do patients expect antibiotics for?</vt:lpstr>
      <vt:lpstr>So when will I be prescribed antibiotics?</vt:lpstr>
      <vt:lpstr>What are the problems with antibiotics</vt:lpstr>
      <vt:lpstr>Why is antibiotic resistance relevant to you?</vt:lpstr>
      <vt:lpstr>What can I do about antibiotic resistance?</vt:lpstr>
      <vt:lpstr>Antibiotic resistance in numbers</vt:lpstr>
      <vt:lpstr>Thank you</vt:lpstr>
    </vt:vector>
  </TitlesOfParts>
  <Company>NHS North of Tyne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Earsdon Park Medical Practice</dc:title>
  <dc:creator>Administrator</dc:creator>
  <cp:lastModifiedBy>test</cp:lastModifiedBy>
  <cp:revision>51</cp:revision>
  <cp:lastPrinted>2017-07-13T10:33:37Z</cp:lastPrinted>
  <dcterms:created xsi:type="dcterms:W3CDTF">2015-03-09T14:45:35Z</dcterms:created>
  <dcterms:modified xsi:type="dcterms:W3CDTF">2017-07-13T11:01:13Z</dcterms:modified>
</cp:coreProperties>
</file>